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  <p:embeddedFont>
      <p:font typeface="Ultra"/>
      <p:regular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D2C050-6E36-4AC7-BDE5-1C3E9CCA67A2}">
  <a:tblStyle styleId="{F6D2C050-6E36-4AC7-BDE5-1C3E9CCA67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4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7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6.xml"/><Relationship Id="rId34" Type="http://schemas.openxmlformats.org/officeDocument/2006/relationships/font" Target="fonts/Ultra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70ec1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70ec1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67f172a8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67f172a8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370ec1ea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370ec1ea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370ec1ea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370ec1ea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Someone else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370ec1ea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370ec1ea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370ec1eab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370ec1eab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67f172a8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67f172a8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67f172a8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67f172a8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370ec1ea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370ec1e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370ec1ea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370ec1ea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7f172a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7f172a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67f172a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67f172a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70ec1e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370ec1e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370ec1ea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370ec1ea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70ec1ea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70ec1ea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67f172a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67f172a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30.jpg"/><Relationship Id="rId7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1.jpg"/><Relationship Id="rId7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17.jpg"/><Relationship Id="rId5" Type="http://schemas.openxmlformats.org/officeDocument/2006/relationships/image" Target="../media/image8.png"/><Relationship Id="rId6" Type="http://schemas.openxmlformats.org/officeDocument/2006/relationships/image" Target="../media/image16.jp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26.jpg"/><Relationship Id="rId7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40825" y="4575400"/>
            <a:ext cx="60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latin typeface="Old Standard TT"/>
                <a:ea typeface="Old Standard TT"/>
                <a:cs typeface="Old Standard TT"/>
                <a:sym typeface="Old Standard TT"/>
              </a:rPr>
              <a:t>Mardi 7 décembre</a:t>
            </a:r>
            <a:endParaRPr i="1"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50" y="114600"/>
            <a:ext cx="1782126" cy="70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4560900" y="1981200"/>
            <a:ext cx="0" cy="34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4560900" y="2330400"/>
            <a:ext cx="1124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>
            <a:stCxn id="59" idx="2"/>
          </p:cNvCxnSpPr>
          <p:nvPr/>
        </p:nvCxnSpPr>
        <p:spPr>
          <a:xfrm>
            <a:off x="629475" y="2571750"/>
            <a:ext cx="0" cy="6165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03150" y="4749900"/>
            <a:ext cx="64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200">
                <a:latin typeface="Ultra"/>
                <a:ea typeface="Ultra"/>
                <a:cs typeface="Ultra"/>
                <a:sym typeface="Ultra"/>
              </a:rPr>
              <a:t>‹#›</a:t>
            </a:fld>
            <a:endParaRPr b="1" sz="12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332025" y="2863075"/>
            <a:ext cx="4360505" cy="415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OPEN SOURCE PLASTIC</a:t>
            </a:r>
          </a:p>
        </p:txBody>
      </p:sp>
      <p:sp>
        <p:nvSpPr>
          <p:cNvPr id="62" name="Google Shape;62;p13"/>
          <p:cNvSpPr/>
          <p:nvPr/>
        </p:nvSpPr>
        <p:spPr>
          <a:xfrm>
            <a:off x="3619100" y="3467750"/>
            <a:ext cx="3786362" cy="415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RECYCLING MACHINE</a:t>
            </a:r>
          </a:p>
        </p:txBody>
      </p:sp>
      <p:cxnSp>
        <p:nvCxnSpPr>
          <p:cNvPr id="63" name="Google Shape;63;p13"/>
          <p:cNvCxnSpPr/>
          <p:nvPr/>
        </p:nvCxnSpPr>
        <p:spPr>
          <a:xfrm>
            <a:off x="3431025" y="27225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4" name="Google Shape;64;p13"/>
          <p:cNvCxnSpPr/>
          <p:nvPr/>
        </p:nvCxnSpPr>
        <p:spPr>
          <a:xfrm>
            <a:off x="3431025" y="40179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5" name="Google Shape;65;p13"/>
          <p:cNvCxnSpPr/>
          <p:nvPr/>
        </p:nvCxnSpPr>
        <p:spPr>
          <a:xfrm>
            <a:off x="5680875" y="2324700"/>
            <a:ext cx="0" cy="39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5676975" y="4017975"/>
            <a:ext cx="3900" cy="411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6166675" y="2145900"/>
            <a:ext cx="2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6">
            <a:alphaModFix/>
          </a:blip>
          <a:srcRect b="14944" l="10932" r="38569" t="0"/>
          <a:stretch/>
        </p:blipFill>
        <p:spPr>
          <a:xfrm>
            <a:off x="1482775" y="1141425"/>
            <a:ext cx="1498228" cy="336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5709" y="967400"/>
            <a:ext cx="4950570" cy="371292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Shredder improvement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1421450" y="115691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Meeting with Germain LEMASSON: Wednesday 24th of November</a:t>
            </a:r>
            <a:endParaRPr i="1"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18034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1729850" y="1892625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i="1"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Updated Gantt</a:t>
            </a:r>
            <a:endParaRPr i="1"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2053100" y="2628325"/>
            <a:ext cx="56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i="1" lang="fr" sz="12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Improvement of the shredder</a:t>
            </a:r>
            <a:endParaRPr i="1"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1705950" y="3375263"/>
            <a:ext cx="57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b="1" lang="fr" sz="18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Press research phase</a:t>
            </a:r>
            <a:endParaRPr b="1" sz="17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44" y="2564325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0500" y="2847576"/>
            <a:ext cx="2162650" cy="1470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3"/>
          <p:cNvCxnSpPr>
            <a:endCxn id="211" idx="1"/>
          </p:cNvCxnSpPr>
          <p:nvPr/>
        </p:nvCxnSpPr>
        <p:spPr>
          <a:xfrm>
            <a:off x="4640100" y="3583011"/>
            <a:ext cx="170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Press research phase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827" y="1037650"/>
            <a:ext cx="1390450" cy="18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5964350" y="2815375"/>
            <a:ext cx="20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rgbClr val="999999"/>
                </a:solidFill>
              </a:rPr>
              <a:t>Our actual prototype</a:t>
            </a:r>
            <a:endParaRPr i="1" sz="1300">
              <a:solidFill>
                <a:srgbClr val="999999"/>
              </a:solidFill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1275" y="1089275"/>
            <a:ext cx="2143194" cy="1802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 flipH="1">
            <a:off x="4617175" y="745550"/>
            <a:ext cx="647700" cy="19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4"/>
          <p:cNvCxnSpPr/>
          <p:nvPr/>
        </p:nvCxnSpPr>
        <p:spPr>
          <a:xfrm flipH="1" rot="10800000">
            <a:off x="4617175" y="2515250"/>
            <a:ext cx="2034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4"/>
          <p:cNvCxnSpPr/>
          <p:nvPr/>
        </p:nvCxnSpPr>
        <p:spPr>
          <a:xfrm flipH="1">
            <a:off x="4090000" y="2517150"/>
            <a:ext cx="728700" cy="23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4"/>
          <p:cNvSpPr txBox="1"/>
          <p:nvPr/>
        </p:nvSpPr>
        <p:spPr>
          <a:xfrm>
            <a:off x="1711275" y="2815375"/>
            <a:ext cx="201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rgbClr val="999999"/>
                </a:solidFill>
              </a:rPr>
              <a:t>Open press</a:t>
            </a:r>
            <a:endParaRPr i="1" sz="1300">
              <a:solidFill>
                <a:srgbClr val="999999"/>
              </a:solidFill>
            </a:endParaRPr>
          </a:p>
        </p:txBody>
      </p:sp>
      <p:graphicFrame>
        <p:nvGraphicFramePr>
          <p:cNvPr id="229" name="Google Shape;229;p24"/>
          <p:cNvGraphicFramePr/>
          <p:nvPr/>
        </p:nvGraphicFramePr>
        <p:xfrm>
          <a:off x="1772475" y="316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{F6D2C050-6E36-4AC7-BDE5-1C3E9CCA67A2}</a:tableStyleId>
              </a:tblPr>
              <a:tblGrid>
                <a:gridCol w="1895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Open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Heated plates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Bigger Plates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Fumes to handle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0" name="Google Shape;230;p24"/>
          <p:cNvGraphicFramePr/>
          <p:nvPr/>
        </p:nvGraphicFramePr>
        <p:xfrm>
          <a:off x="5413375" y="317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{F6D2C050-6E36-4AC7-BDE5-1C3E9CCA67A2}</a:tableStyleId>
              </a:tblPr>
              <a:tblGrid>
                <a:gridCol w="3001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Closed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Heated Atmosphere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Limited by the size of the chamber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Fumes </a:t>
                      </a:r>
                      <a:r>
                        <a:rPr lang="fr"/>
                        <a:t>controlled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658800" y="3956975"/>
            <a:ext cx="618000" cy="59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1421450" y="115691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Meeting with Germain LEMASSON: Wednesday 24th of November</a:t>
            </a:r>
            <a:endParaRPr i="1"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18034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94" y="4003675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1729850" y="1868063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i="1"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Updated Gantt</a:t>
            </a:r>
            <a:endParaRPr i="1"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2053100" y="2621675"/>
            <a:ext cx="56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i="1" lang="fr" sz="12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Improvement of the shredder</a:t>
            </a:r>
            <a:endParaRPr i="1" sz="11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705950" y="3398350"/>
            <a:ext cx="57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i="1" lang="fr" sz="12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Press research phase</a:t>
            </a:r>
            <a:endParaRPr i="1" sz="11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1421450" y="4099700"/>
            <a:ext cx="520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5 -</a:t>
            </a:r>
            <a:r>
              <a:rPr b="1" lang="fr" sz="18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Organisation of the routing of plastic</a:t>
            </a:r>
            <a:endParaRPr b="1" sz="1800">
              <a:solidFill>
                <a:srgbClr val="0737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and open source</a:t>
            </a:r>
            <a:endParaRPr b="1" sz="1800">
              <a:solidFill>
                <a:srgbClr val="07376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44" y="2564325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6450" y="3285325"/>
            <a:ext cx="2162650" cy="1470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5"/>
          <p:cNvCxnSpPr/>
          <p:nvPr/>
        </p:nvCxnSpPr>
        <p:spPr>
          <a:xfrm>
            <a:off x="5925975" y="4351250"/>
            <a:ext cx="70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Organisation of the routing of plastic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700" y="943675"/>
            <a:ext cx="5593524" cy="37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404825" y="1363500"/>
            <a:ext cx="2478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Montserrat"/>
                <a:ea typeface="Montserrat"/>
                <a:cs typeface="Montserrat"/>
                <a:sym typeface="Montserrat"/>
              </a:rPr>
              <a:t>A google </a:t>
            </a:r>
            <a:r>
              <a:rPr b="1" lang="fr" sz="1300">
                <a:latin typeface="Montserrat"/>
                <a:ea typeface="Montserrat"/>
                <a:cs typeface="Montserrat"/>
                <a:sym typeface="Montserrat"/>
              </a:rPr>
              <a:t>sheet</a:t>
            </a:r>
            <a:r>
              <a:rPr b="1" lang="fr" sz="1300">
                <a:latin typeface="Montserrat"/>
                <a:ea typeface="Montserrat"/>
                <a:cs typeface="Montserrat"/>
                <a:sym typeface="Montserrat"/>
              </a:rPr>
              <a:t> to manage stocks of plastic chips ?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2 solutions 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The customer who enters in the google sheet his need of plastic chips + quantity + type of plastic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fr" sz="1300">
                <a:latin typeface="Montserrat"/>
                <a:ea typeface="Montserrat"/>
                <a:cs typeface="Montserrat"/>
                <a:sym typeface="Montserrat"/>
              </a:rPr>
              <a:t>We report in the google sheet when we have shredded plastic + quantity + type of plastic and the customer 'orders'.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Sharing the open source documents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585875" y="2463075"/>
            <a:ext cx="562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/>
              <a:t>screen github</a:t>
            </a:r>
            <a:endParaRPr b="1" sz="2100"/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575" y="1354626"/>
            <a:ext cx="7323049" cy="3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90552">
            <a:off x="7735918" y="937894"/>
            <a:ext cx="1305139" cy="130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Sharing the open source documents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300" y="1695175"/>
            <a:ext cx="3531926" cy="17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8650" y="1386913"/>
            <a:ext cx="3708275" cy="2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58800" y="3956975"/>
            <a:ext cx="618000" cy="5907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996950" y="3285325"/>
            <a:ext cx="618000" cy="5907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421450" y="1073863"/>
            <a:ext cx="739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1 -</a:t>
            </a:r>
            <a:r>
              <a:rPr lang="fr" sz="16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" sz="15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Meeting with Germain LEMASSON: Wednesday 24th of November</a:t>
            </a:r>
            <a:endParaRPr sz="1600">
              <a:solidFill>
                <a:srgbClr val="9FC5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1803412"/>
            <a:ext cx="492600" cy="4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4" y="3334363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94" y="4003675"/>
            <a:ext cx="492600" cy="4972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1729850" y="1826650"/>
            <a:ext cx="677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lang="fr" sz="15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Updated Gantt</a:t>
            </a:r>
            <a:endParaRPr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062625" y="2579200"/>
            <a:ext cx="56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lang="fr" sz="15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Improvement of the shredder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705950" y="3375263"/>
            <a:ext cx="5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4 -</a:t>
            </a:r>
            <a:r>
              <a:rPr lang="fr" sz="15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Press research phase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421450" y="409970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5 -</a:t>
            </a:r>
            <a:r>
              <a:rPr lang="fr" sz="15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Organisation of the routing of plastic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44" y="2564325"/>
            <a:ext cx="492600" cy="49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1421450" y="1155563"/>
            <a:ext cx="739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b="1" lang="fr" sz="18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fr" sz="18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Meeting with Germain LEMASSON: Wednesday 24th of</a:t>
            </a:r>
            <a:endParaRPr b="1" sz="1800">
              <a:solidFill>
                <a:srgbClr val="9FC5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November</a:t>
            </a:r>
            <a:endParaRPr b="1" sz="17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Meeting with the client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38" y="2505537"/>
            <a:ext cx="7832024" cy="20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1075" y="902900"/>
            <a:ext cx="2136925" cy="14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421450" y="115556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Meeting with Germain LEMASSON: Wednesday 24th of November</a:t>
            </a:r>
            <a:endParaRPr i="1" sz="11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1803412"/>
            <a:ext cx="492600" cy="4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729850" y="1814425"/>
            <a:ext cx="67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b="1" lang="fr" sz="18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Updated Gantt</a:t>
            </a:r>
            <a:endParaRPr b="1" sz="17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Updated Gantt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25" y="4584149"/>
            <a:ext cx="8558350" cy="31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287462"/>
            <a:ext cx="8839198" cy="292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1056850" y="2517613"/>
            <a:ext cx="618000" cy="5907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934250" y="1749925"/>
            <a:ext cx="618000" cy="5907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629450" y="1044875"/>
            <a:ext cx="618000" cy="5907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50" y="1093925"/>
            <a:ext cx="49260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1421450" y="1073863"/>
            <a:ext cx="739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1 -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i="1" lang="fr" sz="12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Meeting with Germain LEMASSON: Wednesday 24th of November</a:t>
            </a:r>
            <a:endParaRPr i="1" sz="8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950" y="1803412"/>
            <a:ext cx="492600" cy="4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1729850" y="1826650"/>
            <a:ext cx="6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2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2 -</a:t>
            </a:r>
            <a:r>
              <a:rPr i="1" lang="fr" sz="12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Updated Gantt</a:t>
            </a:r>
            <a:endParaRPr i="1" sz="11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062625" y="2579200"/>
            <a:ext cx="56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3 -</a:t>
            </a:r>
            <a:r>
              <a:rPr b="1" lang="fr" sz="18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fr" sz="18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Improvement</a:t>
            </a:r>
            <a:r>
              <a:rPr b="1" lang="fr" sz="18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the shredder</a:t>
            </a:r>
            <a:endParaRPr b="1" sz="17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9544" y="2564325"/>
            <a:ext cx="492600" cy="49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0600" y="2079723"/>
            <a:ext cx="2162650" cy="146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9"/>
          <p:cNvCxnSpPr>
            <a:endCxn id="151" idx="1"/>
          </p:cNvCxnSpPr>
          <p:nvPr/>
        </p:nvCxnSpPr>
        <p:spPr>
          <a:xfrm flipH="1" rot="10800000">
            <a:off x="5754400" y="2812985"/>
            <a:ext cx="586200" cy="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Shredder disassembly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25" y="1433775"/>
            <a:ext cx="2174138" cy="16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6166675" y="2145900"/>
            <a:ext cx="2055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3664159" y="1433763"/>
            <a:ext cx="4046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disassembly for taking measures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studying of coupling solutions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6674" y="2426975"/>
            <a:ext cx="1613650" cy="163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8">
            <a:alphaModFix/>
          </a:blip>
          <a:srcRect b="0" l="2629" r="-9" t="2846"/>
          <a:stretch/>
        </p:blipFill>
        <p:spPr>
          <a:xfrm>
            <a:off x="3678150" y="2503925"/>
            <a:ext cx="1787713" cy="14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4222500" y="3980650"/>
            <a:ext cx="699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Rigid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6488050" y="3936625"/>
            <a:ext cx="911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Flexible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25" y="3064397"/>
            <a:ext cx="2174150" cy="163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rPr>
              <a:t>‹#›</a:t>
            </a:fld>
            <a:endParaRPr sz="1200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6166675" y="2145900"/>
            <a:ext cx="20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350" y="1467725"/>
            <a:ext cx="3767823" cy="28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5325" y="1467725"/>
            <a:ext cx="3767823" cy="282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Shredder improvement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